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8" r:id="rId4"/>
    <p:sldId id="259" r:id="rId5"/>
    <p:sldId id="267" r:id="rId6"/>
    <p:sldId id="258" r:id="rId7"/>
    <p:sldId id="316" r:id="rId8"/>
    <p:sldId id="260" r:id="rId9"/>
    <p:sldId id="313" r:id="rId10"/>
    <p:sldId id="290" r:id="rId11"/>
    <p:sldId id="291" r:id="rId12"/>
    <p:sldId id="261" r:id="rId13"/>
    <p:sldId id="317" r:id="rId14"/>
    <p:sldId id="318" r:id="rId15"/>
    <p:sldId id="319" r:id="rId16"/>
    <p:sldId id="307" r:id="rId17"/>
    <p:sldId id="325" r:id="rId18"/>
    <p:sldId id="292" r:id="rId19"/>
    <p:sldId id="336" r:id="rId20"/>
    <p:sldId id="293" r:id="rId21"/>
    <p:sldId id="326" r:id="rId22"/>
    <p:sldId id="309" r:id="rId23"/>
    <p:sldId id="327" r:id="rId24"/>
    <p:sldId id="273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Ubuntu" panose="020B0504030602030204" pitchFamily="34" charset="0"/>
      <p:regular r:id="rId31"/>
      <p:bold r:id="rId32"/>
      <p:italic r:id="rId33"/>
      <p:boldItalic r:id="rId34"/>
    </p:embeddedFont>
    <p:embeddedFont>
      <p:font typeface="Ubuntu Light" panose="020B0304030602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9" roundtripDataSignature="AMtx7mgP6VT0DhK14j+2qMOJlRxpq4dn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8" autoAdjust="0"/>
    <p:restoredTop sz="94660"/>
  </p:normalViewPr>
  <p:slideViewPr>
    <p:cSldViewPr snapToGrid="0">
      <p:cViewPr varScale="1">
        <p:scale>
          <a:sx n="46" d="100"/>
          <a:sy n="46" d="100"/>
        </p:scale>
        <p:origin x="43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5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91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0156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3396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8828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8075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687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0410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3444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" name="Google Shape;2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7198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5491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7024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7165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8617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8" name="Google Shape;2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" name="Google Shape;2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" name="Google Shape;2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" name="Google Shape;2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2631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772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E4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5214" y="2250076"/>
            <a:ext cx="4333940" cy="18780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3282905" y="4128116"/>
            <a:ext cx="56261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Somos un </a:t>
            </a:r>
            <a:r>
              <a:rPr lang="es-CO" sz="1800" b="0" i="0" u="none" strike="noStrike" cap="none">
                <a:solidFill>
                  <a:schemeClr val="lt1"/>
                </a:solidFill>
                <a:highlight>
                  <a:srgbClr val="6B5CFF"/>
                </a:highlight>
                <a:latin typeface="Ubuntu Light"/>
                <a:ea typeface="Ubuntu Light"/>
                <a:cs typeface="Ubuntu Light"/>
                <a:sym typeface="Ubuntu Light"/>
              </a:rPr>
              <a:t>ecosistema</a:t>
            </a:r>
            <a:r>
              <a:rPr lang="es-CO" sz="18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 de desarrolladores de software</a:t>
            </a:r>
            <a:endParaRPr sz="1800" b="0" i="0" u="none" strike="noStrike" cap="none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r="9183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FC287351-C5CE-01E7-85E6-7364D1F75C8B}"/>
              </a:ext>
            </a:extLst>
          </p:cNvPr>
          <p:cNvSpPr txBox="1"/>
          <p:nvPr/>
        </p:nvSpPr>
        <p:spPr>
          <a:xfrm>
            <a:off x="578458" y="397102"/>
            <a:ext cx="3228239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 err="1">
                <a:solidFill>
                  <a:srgbClr val="181E4B"/>
                </a:solidFill>
                <a:latin typeface="Ubuntu"/>
                <a:ea typeface="Arial"/>
                <a:cs typeface="Arial"/>
                <a:sym typeface="Ubuntu"/>
              </a:rPr>
              <a:t>Grid</a:t>
            </a:r>
            <a:endParaRPr sz="1400" b="0" i="0" u="none" strike="noStrike" cap="none" dirty="0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79139B-BAB9-AAD0-1511-298B18B5B991}"/>
              </a:ext>
            </a:extLst>
          </p:cNvPr>
          <p:cNvSpPr txBox="1"/>
          <p:nvPr/>
        </p:nvSpPr>
        <p:spPr>
          <a:xfrm>
            <a:off x="578458" y="1032950"/>
            <a:ext cx="3675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Funcion</a:t>
            </a:r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 </a:t>
            </a:r>
            <a:r>
              <a:rPr lang="es-CO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minmax</a:t>
            </a:r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()</a:t>
            </a:r>
          </a:p>
        </p:txBody>
      </p:sp>
      <p:graphicFrame>
        <p:nvGraphicFramePr>
          <p:cNvPr id="2" name="Tabla 3">
            <a:extLst>
              <a:ext uri="{FF2B5EF4-FFF2-40B4-BE49-F238E27FC236}">
                <a16:creationId xmlns:a16="http://schemas.microsoft.com/office/drawing/2014/main" id="{67B46F06-C0EB-BB99-E1DE-351A5B565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518394"/>
              </p:ext>
            </p:extLst>
          </p:nvPr>
        </p:nvGraphicFramePr>
        <p:xfrm>
          <a:off x="2032000" y="1639277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6893356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94536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FFFFFF"/>
                          </a:solidFill>
                          <a:effectLst/>
                        </a:rPr>
                        <a:t>Función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FFFFFF"/>
                          </a:solidFill>
                          <a:effectLst/>
                        </a:rPr>
                        <a:t>Descripción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452640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err="1">
                          <a:effectLst/>
                        </a:rPr>
                        <a:t>minmax</a:t>
                      </a:r>
                      <a:r>
                        <a:rPr lang="es-CO" dirty="0">
                          <a:effectLst/>
                        </a:rPr>
                        <a:t>(min SIZE, </a:t>
                      </a:r>
                      <a:r>
                        <a:rPr lang="es-CO" dirty="0" err="1">
                          <a:effectLst/>
                        </a:rPr>
                        <a:t>max</a:t>
                      </a:r>
                      <a:r>
                        <a:rPr lang="es-CO" dirty="0">
                          <a:effectLst/>
                        </a:rPr>
                        <a:t> SIZE)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effectLst/>
                        </a:rPr>
                        <a:t>Define un rango entre min y </a:t>
                      </a:r>
                      <a:r>
                        <a:rPr lang="es-MX" dirty="0" err="1">
                          <a:effectLst/>
                        </a:rPr>
                        <a:t>max</a:t>
                      </a:r>
                      <a:r>
                        <a:rPr lang="es-MX" dirty="0">
                          <a:effectLst/>
                        </a:rPr>
                        <a:t>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295929347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327941E1-1D4C-DE96-E8B2-5DF5A8DDE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1195" y="2587174"/>
            <a:ext cx="4397121" cy="23319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F1CF37E-57D1-86B8-3DA3-AF236066A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6444" y="5105141"/>
            <a:ext cx="8786621" cy="11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1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r="9183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2327987E-EBFB-1486-3DC4-32D2FFDF7BE2}"/>
              </a:ext>
            </a:extLst>
          </p:cNvPr>
          <p:cNvSpPr txBox="1"/>
          <p:nvPr/>
        </p:nvSpPr>
        <p:spPr>
          <a:xfrm>
            <a:off x="578459" y="397102"/>
            <a:ext cx="209961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 err="1">
                <a:solidFill>
                  <a:srgbClr val="181E4B"/>
                </a:solidFill>
                <a:latin typeface="Ubuntu"/>
                <a:sym typeface="Ubuntu"/>
              </a:rPr>
              <a:t>Grid</a:t>
            </a:r>
            <a:endParaRPr sz="1400" b="0" i="0" u="none" strike="noStrike" cap="none" dirty="0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72893B-666D-D259-192F-DBA3639B2BD0}"/>
              </a:ext>
            </a:extLst>
          </p:cNvPr>
          <p:cNvSpPr txBox="1"/>
          <p:nvPr/>
        </p:nvSpPr>
        <p:spPr>
          <a:xfrm>
            <a:off x="578458" y="966448"/>
            <a:ext cx="3715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Los valores </a:t>
            </a:r>
            <a:r>
              <a:rPr lang="es-CO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auto-fill</a:t>
            </a:r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 y </a:t>
            </a:r>
            <a:r>
              <a:rPr lang="es-CO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auto-fit</a:t>
            </a:r>
            <a:endParaRPr lang="es-CO" sz="2000" dirty="0">
              <a:solidFill>
                <a:srgbClr val="181E4B"/>
              </a:solidFill>
              <a:latin typeface="Ubuntu" panose="020B0504030602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B8D9BD-F965-E348-878E-755FE6D50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458" y="1956724"/>
            <a:ext cx="4778154" cy="24538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988F394-83B4-F0A9-BF03-58DEBBFF4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667" y="5188702"/>
            <a:ext cx="10531753" cy="105165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30AF23F-93CD-EA07-622D-F56AFD861F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7970" y="949643"/>
            <a:ext cx="6667654" cy="135275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DD82968-F8D6-8FDB-07C9-ED9D1C3060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2672" y="2352276"/>
            <a:ext cx="4854361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76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9FAFC710-C9D9-5695-C8C0-DBE77642EAE9}"/>
              </a:ext>
            </a:extLst>
          </p:cNvPr>
          <p:cNvSpPr txBox="1"/>
          <p:nvPr/>
        </p:nvSpPr>
        <p:spPr>
          <a:xfrm>
            <a:off x="578459" y="397102"/>
            <a:ext cx="156622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 err="1">
                <a:solidFill>
                  <a:schemeClr val="bg1"/>
                </a:solidFill>
                <a:latin typeface="Ubuntu"/>
                <a:sym typeface="Ubuntu"/>
              </a:rPr>
              <a:t>Grid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A13CB4-1648-233C-5051-067A9C34C7AB}"/>
              </a:ext>
            </a:extLst>
          </p:cNvPr>
          <p:cNvSpPr txBox="1"/>
          <p:nvPr/>
        </p:nvSpPr>
        <p:spPr>
          <a:xfrm>
            <a:off x="578458" y="1014152"/>
            <a:ext cx="1965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Huecos en 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grid</a:t>
            </a:r>
            <a:endParaRPr lang="es-CO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90D17E9-C911-DEEA-68D6-927FF1464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193" y="1616487"/>
            <a:ext cx="7870942" cy="456818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2697F63-2714-AB74-C76C-9F4F2F0CB8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6110" y="4814149"/>
            <a:ext cx="8684697" cy="1370520"/>
          </a:xfrm>
          <a:prstGeom prst="rect">
            <a:avLst/>
          </a:prstGeom>
        </p:spPr>
      </p:pic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D299BF8F-AB97-B502-C56F-B979383A9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134849"/>
              </p:ext>
            </p:extLst>
          </p:nvPr>
        </p:nvGraphicFramePr>
        <p:xfrm>
          <a:off x="3274121" y="3028130"/>
          <a:ext cx="8128000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938603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506182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FFFFFF"/>
                          </a:solidFill>
                          <a:effectLst/>
                        </a:rPr>
                        <a:t>Propiedad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FFFFFF"/>
                          </a:solidFill>
                          <a:effectLst/>
                        </a:rPr>
                        <a:t>Descripción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484007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</a:rPr>
                        <a:t>column-gap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effectLst/>
                        </a:rPr>
                        <a:t>Establece </a:t>
                      </a:r>
                      <a:r>
                        <a:rPr lang="es-MX">
                          <a:effectLst/>
                        </a:rPr>
                        <a:t>el SIZE </a:t>
                      </a:r>
                      <a:r>
                        <a:rPr lang="es-MX" dirty="0">
                          <a:effectLst/>
                        </a:rPr>
                        <a:t>de los huecos entre columnas (</a:t>
                      </a:r>
                      <a:r>
                        <a:rPr lang="es-MX" b="0" i="0" u="none" strike="noStrike" dirty="0">
                          <a:effectLst/>
                          <a:latin typeface="var(--code-font)"/>
                        </a:rPr>
                        <a:t>líneas verticales</a:t>
                      </a:r>
                      <a:r>
                        <a:rPr lang="es-MX" dirty="0">
                          <a:effectLst/>
                        </a:rPr>
                        <a:t>).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20012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</a:rPr>
                        <a:t>row-gap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effectLst/>
                        </a:rPr>
                        <a:t>Establece el SIZE de los huecos entre filas (</a:t>
                      </a:r>
                      <a:r>
                        <a:rPr lang="es-MX" b="0" i="0" u="none" strike="noStrike" dirty="0">
                          <a:effectLst/>
                          <a:latin typeface="var(--code-font)"/>
                        </a:rPr>
                        <a:t>líneas horizontales</a:t>
                      </a:r>
                      <a:r>
                        <a:rPr lang="es-MX" dirty="0">
                          <a:effectLst/>
                        </a:rPr>
                        <a:t>).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77305813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9FAFC710-C9D9-5695-C8C0-DBE77642EAE9}"/>
              </a:ext>
            </a:extLst>
          </p:cNvPr>
          <p:cNvSpPr txBox="1"/>
          <p:nvPr/>
        </p:nvSpPr>
        <p:spPr>
          <a:xfrm>
            <a:off x="578459" y="397102"/>
            <a:ext cx="205044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 err="1">
                <a:solidFill>
                  <a:schemeClr val="bg1"/>
                </a:solidFill>
                <a:latin typeface="Ubuntu"/>
                <a:sym typeface="Ubuntu"/>
              </a:rPr>
              <a:t>Grid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A13CB4-1648-233C-5051-067A9C34C7AB}"/>
              </a:ext>
            </a:extLst>
          </p:cNvPr>
          <p:cNvSpPr txBox="1"/>
          <p:nvPr/>
        </p:nvSpPr>
        <p:spPr>
          <a:xfrm>
            <a:off x="569787" y="966448"/>
            <a:ext cx="403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C3DFB27-78BE-FD26-DE14-1C3A980FBF03}"/>
              </a:ext>
            </a:extLst>
          </p:cNvPr>
          <p:cNvSpPr txBox="1"/>
          <p:nvPr/>
        </p:nvSpPr>
        <p:spPr>
          <a:xfrm>
            <a:off x="578457" y="1014152"/>
            <a:ext cx="3428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Propiedades de alineación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5009F26E-E36F-4DFD-36BA-675221015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85890"/>
              </p:ext>
            </p:extLst>
          </p:nvPr>
        </p:nvGraphicFramePr>
        <p:xfrm>
          <a:off x="2032000" y="1583717"/>
          <a:ext cx="8127999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229">
                  <a:extLst>
                    <a:ext uri="{9D8B030D-6E8A-4147-A177-3AD203B41FA5}">
                      <a16:colId xmlns:a16="http://schemas.microsoft.com/office/drawing/2014/main" val="1213221751"/>
                    </a:ext>
                  </a:extLst>
                </a:gridCol>
                <a:gridCol w="3643437">
                  <a:extLst>
                    <a:ext uri="{9D8B030D-6E8A-4147-A177-3AD203B41FA5}">
                      <a16:colId xmlns:a16="http://schemas.microsoft.com/office/drawing/2014/main" val="20762555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87100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Propiedad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Valores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Afecta a...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58124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justify-items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start | end | center | </a:t>
                      </a:r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stretch</a:t>
                      </a:r>
                      <a:endParaRPr lang="es-CO">
                        <a:solidFill>
                          <a:srgbClr val="181E4B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Elementos 1️⃣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802688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align-items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start | end | center | </a:t>
                      </a:r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stretch</a:t>
                      </a:r>
                      <a:endParaRPr lang="es-CO">
                        <a:solidFill>
                          <a:srgbClr val="181E4B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Elementos 2️⃣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91651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justify-content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start | end | center | </a:t>
                      </a:r>
                      <a:r>
                        <a:rPr lang="en-US" b="1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stretch</a:t>
                      </a:r>
                      <a:r>
                        <a:rPr lang="en-US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 | space-around | space-between | space-evenly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Contenido 1️⃣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803293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align-content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start | end | center | </a:t>
                      </a:r>
                      <a:r>
                        <a:rPr lang="en-US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stretch</a:t>
                      </a:r>
                      <a:r>
                        <a:rPr lang="en-US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 | space-around | space-between | space-evenly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Contenido 2️⃣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593778743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4CC0528B-8835-959D-35A6-D87D2DDD0D72}"/>
              </a:ext>
            </a:extLst>
          </p:cNvPr>
          <p:cNvSpPr txBox="1"/>
          <p:nvPr/>
        </p:nvSpPr>
        <p:spPr>
          <a:xfrm>
            <a:off x="569786" y="4168730"/>
            <a:ext cx="111947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 err="1">
                <a:latin typeface="Ubuntu" panose="020B0504030602030204" pitchFamily="34" charset="0"/>
              </a:rPr>
              <a:t>justify-items</a:t>
            </a:r>
            <a:r>
              <a:rPr lang="es-MX" sz="1800" dirty="0">
                <a:latin typeface="Ubuntu" panose="020B0504030602030204" pitchFamily="34" charset="0"/>
              </a:rPr>
              <a:t>: Alinea los elementos (hijos) en horizontal (eje principal) dentro de cada celda.</a:t>
            </a:r>
          </a:p>
          <a:p>
            <a:endParaRPr lang="es-MX" sz="1800" dirty="0">
              <a:latin typeface="Ubuntu" panose="020B0504030602030204" pitchFamily="34" charset="0"/>
            </a:endParaRPr>
          </a:p>
          <a:p>
            <a:r>
              <a:rPr lang="es-MX" sz="1800" dirty="0" err="1">
                <a:latin typeface="Ubuntu" panose="020B0504030602030204" pitchFamily="34" charset="0"/>
              </a:rPr>
              <a:t>align-items</a:t>
            </a:r>
            <a:r>
              <a:rPr lang="es-MX" sz="1800" dirty="0">
                <a:latin typeface="Ubuntu" panose="020B0504030602030204" pitchFamily="34" charset="0"/>
              </a:rPr>
              <a:t>: Alinea los elementos (hijos) en vertical (eje principal) dentro de cada celda.</a:t>
            </a:r>
          </a:p>
          <a:p>
            <a:endParaRPr lang="es-MX" sz="1800" dirty="0">
              <a:latin typeface="Ubuntu" panose="020B0504030602030204" pitchFamily="34" charset="0"/>
            </a:endParaRPr>
          </a:p>
          <a:p>
            <a:r>
              <a:rPr lang="es-MX" sz="1800" dirty="0" err="1">
                <a:latin typeface="Ubuntu" panose="020B0504030602030204" pitchFamily="34" charset="0"/>
              </a:rPr>
              <a:t>justify-content</a:t>
            </a:r>
            <a:r>
              <a:rPr lang="es-MX" sz="1800" dirty="0">
                <a:latin typeface="Ubuntu" panose="020B0504030602030204" pitchFamily="34" charset="0"/>
              </a:rPr>
              <a:t>: Alinea el contenido (la cuadricula) en horizontal (eje secundario) en el contenedor padre</a:t>
            </a:r>
          </a:p>
          <a:p>
            <a:r>
              <a:rPr lang="es-MX" sz="1800" dirty="0">
                <a:latin typeface="Ubuntu" panose="020B0504030602030204" pitchFamily="34" charset="0"/>
              </a:rPr>
              <a:t>.</a:t>
            </a:r>
          </a:p>
          <a:p>
            <a:r>
              <a:rPr lang="es-MX" sz="1800" dirty="0" err="1">
                <a:latin typeface="Ubuntu" panose="020B0504030602030204" pitchFamily="34" charset="0"/>
              </a:rPr>
              <a:t>align-content</a:t>
            </a:r>
            <a:r>
              <a:rPr lang="es-MX" sz="1800" dirty="0">
                <a:latin typeface="Ubuntu" panose="020B0504030602030204" pitchFamily="34" charset="0"/>
              </a:rPr>
              <a:t>: Alinea el contenido (la cuadricula) en vertical (eje secundario) en el contenedor padre.</a:t>
            </a:r>
            <a:endParaRPr lang="es-CO" sz="18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36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9FAFC710-C9D9-5695-C8C0-DBE77642EAE9}"/>
              </a:ext>
            </a:extLst>
          </p:cNvPr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 err="1">
                <a:solidFill>
                  <a:schemeClr val="bg1"/>
                </a:solidFill>
                <a:latin typeface="Ubuntu"/>
                <a:sym typeface="Ubuntu"/>
              </a:rPr>
              <a:t>Grid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A13CB4-1648-233C-5051-067A9C34C7AB}"/>
              </a:ext>
            </a:extLst>
          </p:cNvPr>
          <p:cNvSpPr txBox="1"/>
          <p:nvPr/>
        </p:nvSpPr>
        <p:spPr>
          <a:xfrm>
            <a:off x="578458" y="966448"/>
            <a:ext cx="403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Propiedad 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justify-items</a:t>
            </a:r>
            <a:endParaRPr lang="es-CO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74ABBC15-2FEE-1BFF-A53C-EF5EA018D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799091"/>
              </p:ext>
            </p:extLst>
          </p:nvPr>
        </p:nvGraphicFramePr>
        <p:xfrm>
          <a:off x="2032000" y="1793768"/>
          <a:ext cx="8128000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284">
                  <a:extLst>
                    <a:ext uri="{9D8B030D-6E8A-4147-A177-3AD203B41FA5}">
                      <a16:colId xmlns:a16="http://schemas.microsoft.com/office/drawing/2014/main" val="1911126941"/>
                    </a:ext>
                  </a:extLst>
                </a:gridCol>
                <a:gridCol w="6530716">
                  <a:extLst>
                    <a:ext uri="{9D8B030D-6E8A-4147-A177-3AD203B41FA5}">
                      <a16:colId xmlns:a16="http://schemas.microsoft.com/office/drawing/2014/main" val="2548446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Valor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Descripción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904119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start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Coloca la cuadrícula en su conjunto al </a:t>
                      </a:r>
                      <a:r>
                        <a:rPr lang="es-MX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inicio</a:t>
                      </a:r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 del contenedor padre en su eje principal (</a:t>
                      </a:r>
                      <a:r>
                        <a:rPr lang="es-MX" b="0" i="0" u="none" strike="noStrike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horizontal</a:t>
                      </a:r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).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471875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end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Coloca la cuadrícula en su conjunto al </a:t>
                      </a:r>
                      <a:r>
                        <a:rPr lang="es-MX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final</a:t>
                      </a:r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 del contenedor padre en su eje principal (</a:t>
                      </a:r>
                      <a:r>
                        <a:rPr lang="es-MX" b="0" i="0" u="none" strike="noStrike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horizontal</a:t>
                      </a:r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).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962526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center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Coloca la cuadrícula en su conjunto al </a:t>
                      </a:r>
                      <a:r>
                        <a:rPr lang="es-MX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centro</a:t>
                      </a:r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 del contenedor padre en su eje principal (</a:t>
                      </a:r>
                      <a:r>
                        <a:rPr lang="es-MX" b="0" i="0" u="none" strike="noStrike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horizontal</a:t>
                      </a:r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).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20884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stretch</a:t>
                      </a:r>
                      <a:endParaRPr lang="es-CO">
                        <a:solidFill>
                          <a:srgbClr val="181E4B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Estira</a:t>
                      </a:r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 la cuadrícula ocupando todo el espacio disponible del contenedor padre en su eje principal (</a:t>
                      </a:r>
                      <a:r>
                        <a:rPr lang="es-MX" b="0" i="0" u="none" strike="noStrike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horizontal</a:t>
                      </a:r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).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953778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space-between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Establece espacios sólo entre las celdas, en su eje principal (</a:t>
                      </a:r>
                      <a:r>
                        <a:rPr lang="es-MX" b="0" i="0" u="none" strike="noStrike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horizontal</a:t>
                      </a:r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).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193779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space-around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Establece espacios alrededor de las celdas, en su eje principal (</a:t>
                      </a:r>
                      <a:r>
                        <a:rPr lang="es-MX" b="0" i="0" u="none" strike="noStrike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horizontal</a:t>
                      </a:r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).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214158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space-evenly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Idem</a:t>
                      </a:r>
                      <a:r>
                        <a:rPr lang="es-MX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 al anterior, pero solapando los espacios, de modo que sean todos de tamaño equivalente.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781362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0801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9FAFC710-C9D9-5695-C8C0-DBE77642EAE9}"/>
              </a:ext>
            </a:extLst>
          </p:cNvPr>
          <p:cNvSpPr txBox="1"/>
          <p:nvPr/>
        </p:nvSpPr>
        <p:spPr>
          <a:xfrm>
            <a:off x="578459" y="397102"/>
            <a:ext cx="173248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 err="1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Grid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A13CB4-1648-233C-5051-067A9C34C7AB}"/>
              </a:ext>
            </a:extLst>
          </p:cNvPr>
          <p:cNvSpPr txBox="1"/>
          <p:nvPr/>
        </p:nvSpPr>
        <p:spPr>
          <a:xfrm>
            <a:off x="578458" y="966448"/>
            <a:ext cx="403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Propiedad 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align-content</a:t>
            </a:r>
            <a:endParaRPr lang="es-CO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40A27E2-DD78-EFB4-C602-A7EFA820B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628" y="1583717"/>
            <a:ext cx="3752622" cy="41509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53C29A5-2C8F-D075-CBF7-BAB5FA837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2712" y="1583717"/>
            <a:ext cx="3406576" cy="197157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DF2EC61-3D35-BCB3-AA0F-87F7F9141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2712" y="3772447"/>
            <a:ext cx="7235673" cy="24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2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0;p4">
            <a:extLst>
              <a:ext uri="{FF2B5EF4-FFF2-40B4-BE49-F238E27FC236}">
                <a16:creationId xmlns:a16="http://schemas.microsoft.com/office/drawing/2014/main" id="{904EB3D4-DAE3-9065-6321-DA0983F40D22}"/>
              </a:ext>
            </a:extLst>
          </p:cNvPr>
          <p:cNvSpPr txBox="1"/>
          <p:nvPr/>
        </p:nvSpPr>
        <p:spPr>
          <a:xfrm>
            <a:off x="578459" y="397102"/>
            <a:ext cx="168260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 err="1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Grid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CB00AD6-7FE0-1479-9E30-68D7197058B4}"/>
              </a:ext>
            </a:extLst>
          </p:cNvPr>
          <p:cNvSpPr txBox="1"/>
          <p:nvPr/>
        </p:nvSpPr>
        <p:spPr>
          <a:xfrm>
            <a:off x="578458" y="966447"/>
            <a:ext cx="2131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Justify-content</a:t>
            </a:r>
            <a:endParaRPr lang="es-CO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7E6A3C5-AFA7-AB9B-7E01-C3F133D9F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6756" y="966447"/>
            <a:ext cx="7705342" cy="564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12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0;p4">
            <a:extLst>
              <a:ext uri="{FF2B5EF4-FFF2-40B4-BE49-F238E27FC236}">
                <a16:creationId xmlns:a16="http://schemas.microsoft.com/office/drawing/2014/main" id="{904EB3D4-DAE3-9065-6321-DA0983F40D22}"/>
              </a:ext>
            </a:extLst>
          </p:cNvPr>
          <p:cNvSpPr txBox="1"/>
          <p:nvPr/>
        </p:nvSpPr>
        <p:spPr>
          <a:xfrm>
            <a:off x="578458" y="397102"/>
            <a:ext cx="1649353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 err="1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Grid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CB00AD6-7FE0-1479-9E30-68D7197058B4}"/>
              </a:ext>
            </a:extLst>
          </p:cNvPr>
          <p:cNvSpPr txBox="1"/>
          <p:nvPr/>
        </p:nvSpPr>
        <p:spPr>
          <a:xfrm>
            <a:off x="578458" y="966448"/>
            <a:ext cx="1649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Por áreas</a:t>
            </a:r>
          </a:p>
        </p:txBody>
      </p:sp>
      <p:graphicFrame>
        <p:nvGraphicFramePr>
          <p:cNvPr id="5" name="Tabla 6">
            <a:extLst>
              <a:ext uri="{FF2B5EF4-FFF2-40B4-BE49-F238E27FC236}">
                <a16:creationId xmlns:a16="http://schemas.microsoft.com/office/drawing/2014/main" id="{7C19D3C0-A189-6117-5EFC-6B1641E8E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83832"/>
              </p:ext>
            </p:extLst>
          </p:nvPr>
        </p:nvGraphicFramePr>
        <p:xfrm>
          <a:off x="2227811" y="321288"/>
          <a:ext cx="8128000" cy="129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6873">
                  <a:extLst>
                    <a:ext uri="{9D8B030D-6E8A-4147-A177-3AD203B41FA5}">
                      <a16:colId xmlns:a16="http://schemas.microsoft.com/office/drawing/2014/main" val="120441845"/>
                    </a:ext>
                  </a:extLst>
                </a:gridCol>
                <a:gridCol w="5671127">
                  <a:extLst>
                    <a:ext uri="{9D8B030D-6E8A-4147-A177-3AD203B41FA5}">
                      <a16:colId xmlns:a16="http://schemas.microsoft.com/office/drawing/2014/main" val="1487504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Propiedad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Descripción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181901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grid-template-areas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Indica la disposición de las áreas en el </a:t>
                      </a:r>
                      <a:r>
                        <a:rPr lang="es-MX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grid</a:t>
                      </a:r>
                      <a:r>
                        <a:rPr lang="es-MX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. Cada texto entre comillas simboliza una fila.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404004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grid-area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Indica el nombre del área. Se usa sobre ítems hijos del </a:t>
                      </a:r>
                      <a:r>
                        <a:rPr lang="es-MX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grid</a:t>
                      </a:r>
                      <a:r>
                        <a:rPr lang="es-MX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029496973"/>
                  </a:ext>
                </a:extLst>
              </a:tr>
            </a:tbl>
          </a:graphicData>
        </a:graphic>
      </p:graphicFrame>
      <p:pic>
        <p:nvPicPr>
          <p:cNvPr id="10" name="Imagen 9">
            <a:extLst>
              <a:ext uri="{FF2B5EF4-FFF2-40B4-BE49-F238E27FC236}">
                <a16:creationId xmlns:a16="http://schemas.microsoft.com/office/drawing/2014/main" id="{82C67271-5B06-D376-906E-5B5D53BCD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457" y="2167713"/>
            <a:ext cx="4865533" cy="411171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E29B215-C70B-8902-B98E-05069A1A42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5723" y="3978649"/>
            <a:ext cx="5968813" cy="255806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EAC59F4-9F89-D45B-E0ED-57212919DB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5723" y="2167713"/>
            <a:ext cx="4396202" cy="18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09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E552C62F-D026-B620-6824-3D6961713AD3}"/>
              </a:ext>
            </a:extLst>
          </p:cNvPr>
          <p:cNvSpPr txBox="1"/>
          <p:nvPr/>
        </p:nvSpPr>
        <p:spPr>
          <a:xfrm>
            <a:off x="578459" y="397102"/>
            <a:ext cx="240737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 err="1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Grid</a:t>
            </a:r>
            <a:endParaRPr lang="es-CO"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B422759-0811-D5BF-284E-756AA5BE6768}"/>
              </a:ext>
            </a:extLst>
          </p:cNvPr>
          <p:cNvSpPr txBox="1"/>
          <p:nvPr/>
        </p:nvSpPr>
        <p:spPr>
          <a:xfrm>
            <a:off x="578458" y="966448"/>
            <a:ext cx="457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Propiedades 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grid-templates-areas</a:t>
            </a:r>
            <a:endParaRPr lang="es-CO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aphicFrame>
        <p:nvGraphicFramePr>
          <p:cNvPr id="3" name="Tabla 5">
            <a:extLst>
              <a:ext uri="{FF2B5EF4-FFF2-40B4-BE49-F238E27FC236}">
                <a16:creationId xmlns:a16="http://schemas.microsoft.com/office/drawing/2014/main" id="{992B2189-5C73-B6D8-A7F5-C13F41857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607027"/>
              </p:ext>
            </p:extLst>
          </p:nvPr>
        </p:nvGraphicFramePr>
        <p:xfrm>
          <a:off x="2032000" y="1650683"/>
          <a:ext cx="8127999" cy="113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8710669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0648533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15623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Propiedad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Valores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Descripción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662699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grid-template-areas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none</a:t>
                      </a:r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 |  STRING </a:t>
                      </a:r>
                      <a:r>
                        <a:rPr lang="es-CO" b="0" i="0" u="none" strike="noStrike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fila1</a:t>
                      </a:r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, STRING </a:t>
                      </a:r>
                      <a:r>
                        <a:rPr lang="es-CO" b="0" i="0" u="none" strike="noStrike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fila2</a:t>
                      </a:r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, ...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Define cada fila del </a:t>
                      </a:r>
                      <a:r>
                        <a:rPr lang="es-MX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grid</a:t>
                      </a:r>
                      <a:r>
                        <a:rPr lang="es-MX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, indicando el nombre del área a colocar.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440888994"/>
                  </a:ext>
                </a:extLst>
              </a:tr>
            </a:tbl>
          </a:graphicData>
        </a:graphic>
      </p:graphicFrame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21D67A35-627B-4B48-E83A-A07546A34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895490"/>
              </p:ext>
            </p:extLst>
          </p:nvPr>
        </p:nvGraphicFramePr>
        <p:xfrm>
          <a:off x="2032000" y="3030305"/>
          <a:ext cx="812800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9363695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00764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Valores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Descripción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667897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none</a:t>
                      </a:r>
                      <a:endParaRPr lang="es-CO">
                        <a:solidFill>
                          <a:srgbClr val="181E4B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Indica que no se creará ninguna plantilla de áreas.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928724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"head"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Indica que se creará una fila de una columna con el área head.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03524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"head menu"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Indica que se creará una fila de 2 columnas con el área head en una y el área menu en otra.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40035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"head head"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Indica que se creará una fila de 2 columnas con el área head ocupando ambas.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593530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"."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Indica que se colocará una celda sin nombre (</a:t>
                      </a:r>
                      <a:r>
                        <a:rPr lang="es-MX" b="0" i="0" u="none" strike="noStrike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nula</a:t>
                      </a:r>
                      <a:r>
                        <a:rPr lang="es-MX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) en esta posición.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044347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20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13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12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3"/>
          <p:cNvSpPr txBox="1"/>
          <p:nvPr/>
        </p:nvSpPr>
        <p:spPr>
          <a:xfrm>
            <a:off x="2214443" y="568300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O" sz="9600" b="1" i="0" u="none" strike="noStrike" cap="none" dirty="0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3"/>
          <p:cNvSpPr txBox="1"/>
          <p:nvPr/>
        </p:nvSpPr>
        <p:spPr>
          <a:xfrm>
            <a:off x="9744728" y="4629329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O" sz="9600" b="1" i="0" u="none" strike="noStrike" cap="none" dirty="0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3"/>
          <p:cNvPicPr preferRelativeResize="0"/>
          <p:nvPr/>
        </p:nvPicPr>
        <p:blipFill rotWithShape="1">
          <a:blip r:embed="rId4">
            <a:alphaModFix/>
          </a:blip>
          <a:srcRect l="16254"/>
          <a:stretch/>
        </p:blipFill>
        <p:spPr>
          <a:xfrm>
            <a:off x="0" y="640726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4796F69-1F9A-D6F8-BFEE-3A6F03986599}"/>
              </a:ext>
            </a:extLst>
          </p:cNvPr>
          <p:cNvSpPr txBox="1"/>
          <p:nvPr/>
        </p:nvSpPr>
        <p:spPr>
          <a:xfrm>
            <a:off x="3039398" y="1012954"/>
            <a:ext cx="670533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Cada vez es más frecuente acceder a Internet con diferentes tipos de dispositivos, que a su vez tienen </a:t>
            </a:r>
            <a:r>
              <a:rPr lang="es-MX" sz="28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diferentes pantallas y resoluciones</a:t>
            </a:r>
            <a:r>
              <a:rPr lang="es-MX" sz="28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, con distintos tamaños y formas, que hacen que se consuman las páginas webs de formas diferentes, apareciendo por el camino también diferentes necesidades, problemas y soluciones.</a:t>
            </a:r>
            <a:endParaRPr lang="es-CO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64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B6B8B64-097F-C966-CB2B-AD4ECBA9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2178" cy="6858000"/>
          </a:xfrm>
          <a:prstGeom prst="rect">
            <a:avLst/>
          </a:prstGeom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4">
            <a:alphaModFix/>
          </a:blip>
          <a:srcRect r="7310"/>
          <a:stretch/>
        </p:blipFill>
        <p:spPr>
          <a:xfrm flipH="1">
            <a:off x="414" y="0"/>
            <a:ext cx="83189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9505" y="4668520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6868162" y="3035810"/>
            <a:ext cx="283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748553" y="777065"/>
            <a:ext cx="10104325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Introducción a CSS</a:t>
            </a:r>
            <a:b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lang="es-CO" sz="4400" b="1" i="0" u="none" strike="noStrike" cap="none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Cascading</a:t>
            </a: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Style </a:t>
            </a:r>
            <a:r>
              <a:rPr lang="es-CO" sz="4400" b="1" i="0" u="none" strike="noStrike" cap="none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Sheets</a:t>
            </a: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19;p4" descr="Imagen de la pantalla de un celular con la imagen de una caricatura&#10;&#10;Descripción generada automáticamente con confianza baja">
            <a:extLst>
              <a:ext uri="{FF2B5EF4-FFF2-40B4-BE49-F238E27FC236}">
                <a16:creationId xmlns:a16="http://schemas.microsoft.com/office/drawing/2014/main" id="{0568146C-0770-A088-0853-5AC1713E088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543156" y="2374118"/>
            <a:ext cx="5053608" cy="433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0;p4">
            <a:extLst>
              <a:ext uri="{FF2B5EF4-FFF2-40B4-BE49-F238E27FC236}">
                <a16:creationId xmlns:a16="http://schemas.microsoft.com/office/drawing/2014/main" id="{54B2F20C-CB03-2827-AA57-35960A8BE1DE}"/>
              </a:ext>
            </a:extLst>
          </p:cNvPr>
          <p:cNvSpPr txBox="1"/>
          <p:nvPr/>
        </p:nvSpPr>
        <p:spPr>
          <a:xfrm>
            <a:off x="578459" y="397102"/>
            <a:ext cx="324539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Responsive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172E72F-1AF3-FB7D-8FEB-AEC0459CD9BC}"/>
              </a:ext>
            </a:extLst>
          </p:cNvPr>
          <p:cNvSpPr txBox="1"/>
          <p:nvPr/>
        </p:nvSpPr>
        <p:spPr>
          <a:xfrm>
            <a:off x="578458" y="966448"/>
            <a:ext cx="5090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Diseño con porcentajes (Adaptativo)</a:t>
            </a:r>
          </a:p>
          <a:p>
            <a:endParaRPr lang="es-CO" sz="2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ABAE31-5F24-0163-0CF0-32D635216579}"/>
              </a:ext>
            </a:extLst>
          </p:cNvPr>
          <p:cNvSpPr txBox="1"/>
          <p:nvPr/>
        </p:nvSpPr>
        <p:spPr>
          <a:xfrm>
            <a:off x="578458" y="1320391"/>
            <a:ext cx="71191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Un ancho de 100% a </a:t>
            </a:r>
            <a:r>
              <a:rPr lang="es-MX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header</a:t>
            </a:r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, .page y </a:t>
            </a:r>
            <a:r>
              <a:rPr lang="es-MX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footer</a:t>
            </a:r>
            <a:endParaRPr lang="es-MX" sz="2000" dirty="0">
              <a:solidFill>
                <a:srgbClr val="181E4B"/>
              </a:solidFill>
              <a:latin typeface="Ubuntu" panose="020B0504030602030204" pitchFamily="34" charset="0"/>
            </a:endParaRPr>
          </a:p>
          <a:p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Un ancho de 30% a .</a:t>
            </a:r>
            <a:r>
              <a:rPr lang="es-MX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menu</a:t>
            </a:r>
            <a:endParaRPr lang="es-MX" sz="2000" dirty="0">
              <a:solidFill>
                <a:srgbClr val="181E4B"/>
              </a:solidFill>
              <a:latin typeface="Ubuntu" panose="020B0504030602030204" pitchFamily="34" charset="0"/>
            </a:endParaRPr>
          </a:p>
          <a:p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Un ancho de 70% a .</a:t>
            </a:r>
            <a:r>
              <a:rPr lang="es-MX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content</a:t>
            </a:r>
            <a:endParaRPr lang="es-CO" sz="2000" dirty="0">
              <a:solidFill>
                <a:srgbClr val="181E4B"/>
              </a:solidFill>
              <a:latin typeface="Ubuntu" panose="020B050403060203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C7D6DC4-25BC-4ADE-E285-1146D7350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3596" y="1828222"/>
            <a:ext cx="7626111" cy="42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7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0;p4">
            <a:extLst>
              <a:ext uri="{FF2B5EF4-FFF2-40B4-BE49-F238E27FC236}">
                <a16:creationId xmlns:a16="http://schemas.microsoft.com/office/drawing/2014/main" id="{54B2F20C-CB03-2827-AA57-35960A8BE1DE}"/>
              </a:ext>
            </a:extLst>
          </p:cNvPr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Responsive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172E72F-1AF3-FB7D-8FEB-AEC0459CD9BC}"/>
              </a:ext>
            </a:extLst>
          </p:cNvPr>
          <p:cNvSpPr txBox="1"/>
          <p:nvPr/>
        </p:nvSpPr>
        <p:spPr>
          <a:xfrm>
            <a:off x="578458" y="966448"/>
            <a:ext cx="4033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Solución recomendada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AF1326-3AA2-535D-3736-D023673A1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3926" y="4036948"/>
            <a:ext cx="3185909" cy="153673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CEEEDC1-86F8-2995-525B-BB48442A8E14}"/>
              </a:ext>
            </a:extLst>
          </p:cNvPr>
          <p:cNvSpPr txBox="1"/>
          <p:nvPr/>
        </p:nvSpPr>
        <p:spPr>
          <a:xfrm>
            <a:off x="578458" y="1491599"/>
            <a:ext cx="111860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Como comentamos antes, una forma simple y recomendada de solucionar el problema del ejemplo anterior, es aprender a utilizar Flex o </a:t>
            </a:r>
            <a:r>
              <a:rPr lang="es-MX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Grid</a:t>
            </a:r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.</a:t>
            </a:r>
            <a:endParaRPr lang="es-CO" sz="2000" dirty="0">
              <a:solidFill>
                <a:srgbClr val="181E4B"/>
              </a:solidFill>
              <a:latin typeface="Ubuntu" panose="020B050403060203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B5EC868-30B4-AB14-40A2-3934F2B4190D}"/>
              </a:ext>
            </a:extLst>
          </p:cNvPr>
          <p:cNvSpPr txBox="1"/>
          <p:nvPr/>
        </p:nvSpPr>
        <p:spPr>
          <a:xfrm>
            <a:off x="578458" y="2353374"/>
            <a:ext cx="116135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De esta forma, establecemos que el padre .page sea un elemento flexible, por lo tanto, conseguimos que nuestro diseño se adapte de forma adecuada a la página, sin necesidad de tener que ajustar los márgenes, rellenos, bordes o tamaño de los contenidos.</a:t>
            </a:r>
            <a:endParaRPr lang="es-CO" sz="2000" dirty="0">
              <a:solidFill>
                <a:srgbClr val="181E4B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248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0;p4">
            <a:extLst>
              <a:ext uri="{FF2B5EF4-FFF2-40B4-BE49-F238E27FC236}">
                <a16:creationId xmlns:a16="http://schemas.microsoft.com/office/drawing/2014/main" id="{54B2F20C-CB03-2827-AA57-35960A8BE1DE}"/>
              </a:ext>
            </a:extLst>
          </p:cNvPr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bg1"/>
                </a:solidFill>
                <a:latin typeface="Ubuntu"/>
                <a:ea typeface="Arial"/>
                <a:cs typeface="Arial"/>
                <a:sym typeface="Ubuntu"/>
              </a:rPr>
              <a:t>Responsive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172E72F-1AF3-FB7D-8FEB-AEC0459CD9BC}"/>
              </a:ext>
            </a:extLst>
          </p:cNvPr>
          <p:cNvSpPr txBox="1"/>
          <p:nvPr/>
        </p:nvSpPr>
        <p:spPr>
          <a:xfrm>
            <a:off x="578458" y="966448"/>
            <a:ext cx="3582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Tamaños mínimo y máximos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A7E484-9895-74B6-D1E6-9F472C43A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114" y="3929347"/>
            <a:ext cx="8089772" cy="20752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4A43C2B-09E4-BB22-B579-BD3F49FDE8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9207" y="1087686"/>
            <a:ext cx="1833586" cy="26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92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0;p4">
            <a:extLst>
              <a:ext uri="{FF2B5EF4-FFF2-40B4-BE49-F238E27FC236}">
                <a16:creationId xmlns:a16="http://schemas.microsoft.com/office/drawing/2014/main" id="{54B2F20C-CB03-2827-AA57-35960A8BE1DE}"/>
              </a:ext>
            </a:extLst>
          </p:cNvPr>
          <p:cNvSpPr txBox="1"/>
          <p:nvPr/>
        </p:nvSpPr>
        <p:spPr>
          <a:xfrm>
            <a:off x="578458" y="397102"/>
            <a:ext cx="514648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>
                <a:solidFill>
                  <a:schemeClr val="bg1"/>
                </a:solidFill>
                <a:latin typeface="Ubuntu"/>
                <a:sym typeface="Ubuntu"/>
              </a:rPr>
              <a:t>Responsive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172E72F-1AF3-FB7D-8FEB-AEC0459CD9BC}"/>
              </a:ext>
            </a:extLst>
          </p:cNvPr>
          <p:cNvSpPr txBox="1"/>
          <p:nvPr/>
        </p:nvSpPr>
        <p:spPr>
          <a:xfrm>
            <a:off x="578458" y="966448"/>
            <a:ext cx="3582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El </a:t>
            </a:r>
            <a:r>
              <a:rPr lang="es-CO" sz="2000" dirty="0" err="1">
                <a:solidFill>
                  <a:schemeClr val="bg1"/>
                </a:solidFill>
                <a:latin typeface="Ubuntu" panose="020B0504030602030204" pitchFamily="34" charset="0"/>
              </a:rPr>
              <a:t>viewport</a:t>
            </a:r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 del navegador</a:t>
            </a:r>
          </a:p>
        </p:txBody>
      </p:sp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EE9DD334-DD71-3B63-2C9B-17A75128E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90691"/>
              </p:ext>
            </p:extLst>
          </p:nvPr>
        </p:nvGraphicFramePr>
        <p:xfrm>
          <a:off x="2043692" y="1735849"/>
          <a:ext cx="8127999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954748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373716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35548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Parámetro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Valor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Significado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554393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width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device-width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Indica un ancho para el viewport.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984416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height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device-height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Indica un alto para el viewport.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346912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initial-scale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1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Escala inicial con la que se visualiza la página web.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563712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minimum-scale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0.1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Escala mínima a la que se puede reducir al hacer zoom.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628574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maximum-scale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10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Escala máxima a la que se puede aumentar al hacer zoom.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630983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user-scalable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pt-BR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no o fixed | </a:t>
                      </a:r>
                      <a:r>
                        <a:rPr lang="pt-BR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yes</a:t>
                      </a:r>
                      <a:r>
                        <a:rPr lang="pt-BR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 o </a:t>
                      </a:r>
                      <a:r>
                        <a:rPr lang="pt-BR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zoom</a:t>
                      </a:r>
                      <a:endParaRPr lang="pt-BR">
                        <a:solidFill>
                          <a:srgbClr val="181E4B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Posibilidad de hacer zoom en la página web.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808773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860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E4B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8167" y="2494344"/>
            <a:ext cx="5675666" cy="186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13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12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3"/>
          <p:cNvSpPr txBox="1"/>
          <p:nvPr/>
        </p:nvSpPr>
        <p:spPr>
          <a:xfrm>
            <a:off x="2214443" y="568300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O" sz="9600" b="1" i="0" u="none" strike="noStrike" cap="none" dirty="0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3"/>
          <p:cNvSpPr txBox="1"/>
          <p:nvPr/>
        </p:nvSpPr>
        <p:spPr>
          <a:xfrm>
            <a:off x="9744728" y="4629329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O" sz="9600" b="1" i="0" u="none" strike="noStrike" cap="none" dirty="0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3"/>
          <p:cNvPicPr preferRelativeResize="0"/>
          <p:nvPr/>
        </p:nvPicPr>
        <p:blipFill rotWithShape="1">
          <a:blip r:embed="rId4">
            <a:alphaModFix/>
          </a:blip>
          <a:srcRect l="16254"/>
          <a:stretch/>
        </p:blipFill>
        <p:spPr>
          <a:xfrm>
            <a:off x="0" y="640726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4796F69-1F9A-D6F8-BFEE-3A6F03986599}"/>
              </a:ext>
            </a:extLst>
          </p:cNvPr>
          <p:cNvSpPr txBox="1"/>
          <p:nvPr/>
        </p:nvSpPr>
        <p:spPr>
          <a:xfrm>
            <a:off x="3039398" y="1012954"/>
            <a:ext cx="670533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dirty="0">
                <a:solidFill>
                  <a:schemeClr val="bg1"/>
                </a:solidFill>
                <a:latin typeface="Ubuntu" panose="020B0504030602030204" pitchFamily="34" charset="0"/>
              </a:rPr>
              <a:t>Uno de los procesos más problemáticos y frustrantes de CSS, sobre todo para novatos o principiantes, es el proceso de colocar y distribuir los elementos a lo largo de una página. Mecanismos como posicionamiento, </a:t>
            </a:r>
            <a:r>
              <a:rPr lang="es-MX" sz="2800" dirty="0" err="1">
                <a:solidFill>
                  <a:schemeClr val="bg1"/>
                </a:solidFill>
                <a:latin typeface="Ubuntu" panose="020B0504030602030204" pitchFamily="34" charset="0"/>
              </a:rPr>
              <a:t>floats</a:t>
            </a:r>
            <a:r>
              <a:rPr lang="es-MX" sz="2800" dirty="0">
                <a:solidFill>
                  <a:schemeClr val="bg1"/>
                </a:solidFill>
                <a:latin typeface="Ubuntu" panose="020B0504030602030204" pitchFamily="34" charset="0"/>
              </a:rPr>
              <a:t> o elementos en bloque o en línea, suelen ser insuficientes (o muy complejos) para crear un </a:t>
            </a:r>
            <a:r>
              <a:rPr lang="es-MX" sz="2800" dirty="0" err="1">
                <a:solidFill>
                  <a:schemeClr val="bg1"/>
                </a:solidFill>
                <a:latin typeface="Ubuntu" panose="020B0504030602030204" pitchFamily="34" charset="0"/>
              </a:rPr>
              <a:t>layout</a:t>
            </a:r>
            <a:r>
              <a:rPr lang="es-MX" sz="2800" dirty="0">
                <a:solidFill>
                  <a:schemeClr val="bg1"/>
                </a:solidFill>
                <a:latin typeface="Ubuntu" panose="020B0504030602030204" pitchFamily="34" charset="0"/>
              </a:rPr>
              <a:t> o estructuras para páginas web actuales.</a:t>
            </a:r>
            <a:endParaRPr lang="es-CO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49;p13">
            <a:extLst>
              <a:ext uri="{FF2B5EF4-FFF2-40B4-BE49-F238E27FC236}">
                <a16:creationId xmlns:a16="http://schemas.microsoft.com/office/drawing/2014/main" id="{CADCE867-C36A-72BB-698F-1DCDCB57C2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r="29251"/>
          <a:stretch/>
        </p:blipFill>
        <p:spPr>
          <a:xfrm rot="10800000">
            <a:off x="0" y="0"/>
            <a:ext cx="50536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578459" y="397102"/>
            <a:ext cx="393358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 err="1">
                <a:solidFill>
                  <a:schemeClr val="lt1"/>
                </a:solidFill>
                <a:latin typeface="Ubuntu"/>
                <a:sym typeface="Ubuntu"/>
              </a:rPr>
              <a:t>Grid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59D3517-4C00-63DD-E657-F5F73109AE18}"/>
              </a:ext>
            </a:extLst>
          </p:cNvPr>
          <p:cNvSpPr txBox="1"/>
          <p:nvPr/>
        </p:nvSpPr>
        <p:spPr>
          <a:xfrm>
            <a:off x="578458" y="966448"/>
            <a:ext cx="4775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Propiedades</a:t>
            </a:r>
          </a:p>
        </p:txBody>
      </p:sp>
      <p:pic>
        <p:nvPicPr>
          <p:cNvPr id="11" name="Google Shape;244;p12">
            <a:extLst>
              <a:ext uri="{FF2B5EF4-FFF2-40B4-BE49-F238E27FC236}">
                <a16:creationId xmlns:a16="http://schemas.microsoft.com/office/drawing/2014/main" id="{089D11A6-ABAD-67C9-6598-5E33A0F301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656514F-395D-1ACC-0647-2058DBF46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999" y="966448"/>
            <a:ext cx="8576708" cy="53818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9;p13">
            <a:extLst>
              <a:ext uri="{FF2B5EF4-FFF2-40B4-BE49-F238E27FC236}">
                <a16:creationId xmlns:a16="http://schemas.microsoft.com/office/drawing/2014/main" id="{27E49D69-F9D7-C2B8-7351-520AE64C3C5D}"/>
              </a:ext>
            </a:extLst>
          </p:cNvPr>
          <p:cNvSpPr/>
          <p:nvPr/>
        </p:nvSpPr>
        <p:spPr>
          <a:xfrm>
            <a:off x="-297959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12"/>
          <p:cNvPicPr preferRelativeResize="0"/>
          <p:nvPr/>
        </p:nvPicPr>
        <p:blipFill rotWithShape="1">
          <a:blip r:embed="rId3">
            <a:alphaModFix/>
          </a:blip>
          <a:srcRect t="753" r="68704"/>
          <a:stretch/>
        </p:blipFill>
        <p:spPr>
          <a:xfrm>
            <a:off x="7315630" y="0"/>
            <a:ext cx="48763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0;p4">
            <a:extLst>
              <a:ext uri="{FF2B5EF4-FFF2-40B4-BE49-F238E27FC236}">
                <a16:creationId xmlns:a16="http://schemas.microsoft.com/office/drawing/2014/main" id="{6F52FAF0-8419-97E7-2D21-94F5E09559DD}"/>
              </a:ext>
            </a:extLst>
          </p:cNvPr>
          <p:cNvSpPr txBox="1"/>
          <p:nvPr/>
        </p:nvSpPr>
        <p:spPr>
          <a:xfrm>
            <a:off x="578459" y="397102"/>
            <a:ext cx="226449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 err="1">
                <a:solidFill>
                  <a:schemeClr val="lt1"/>
                </a:solidFill>
                <a:latin typeface="Ubuntu"/>
                <a:sym typeface="Ubuntu"/>
              </a:rPr>
              <a:t>Grid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CF2A1BD-EFED-472D-DE09-F126E0CD7950}"/>
              </a:ext>
            </a:extLst>
          </p:cNvPr>
          <p:cNvSpPr txBox="1"/>
          <p:nvPr/>
        </p:nvSpPr>
        <p:spPr>
          <a:xfrm>
            <a:off x="578459" y="966448"/>
            <a:ext cx="2749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Propiedades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AB4835E-348B-CB54-581D-D21B6D29FC81}"/>
              </a:ext>
            </a:extLst>
          </p:cNvPr>
          <p:cNvSpPr txBox="1"/>
          <p:nvPr/>
        </p:nvSpPr>
        <p:spPr>
          <a:xfrm>
            <a:off x="162098" y="1440453"/>
            <a:ext cx="1202990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MX" sz="24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Contenedor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: El elemento padre contenedor que definirá la cuadrícula o rejilla.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s-MX" sz="2400" b="0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MX" sz="24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Ítem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: Cada uno de los hijos que contiene la cuadrícula (elemento contenedor).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s-MX" sz="24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MX" sz="24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Celda (</a:t>
            </a:r>
            <a:r>
              <a:rPr lang="es-MX" sz="2400" b="1" i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grid</a:t>
            </a:r>
            <a:r>
              <a:rPr lang="es-MX" sz="24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s-MX" sz="2400" b="1" i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cell</a:t>
            </a:r>
            <a:r>
              <a:rPr lang="es-MX" sz="24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)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: Cada uno de los cuadritos (unidad mínima) de la cuadrícula.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s-MX" sz="24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MX" sz="2400" b="1" i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Area</a:t>
            </a:r>
            <a:r>
              <a:rPr lang="es-MX" sz="24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(</a:t>
            </a:r>
            <a:r>
              <a:rPr lang="es-MX" sz="2400" b="1" i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grid</a:t>
            </a:r>
            <a:r>
              <a:rPr lang="es-MX" sz="24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s-MX" sz="2400" b="1" i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area</a:t>
            </a:r>
            <a:r>
              <a:rPr lang="es-MX" sz="24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)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: Región o conjunto de celdas de la cuadrícula.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s-MX" sz="24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MX" sz="24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Banda (</a:t>
            </a:r>
            <a:r>
              <a:rPr lang="es-MX" sz="2400" b="1" i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grid</a:t>
            </a:r>
            <a:r>
              <a:rPr lang="es-MX" sz="24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s-MX" sz="2400" b="1" i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track</a:t>
            </a:r>
            <a:r>
              <a:rPr lang="es-MX" sz="24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)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: Banda horizontal o vertical de celdas de la cuadrícula.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s-MX" sz="24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s-MX" sz="24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Línea (</a:t>
            </a:r>
            <a:r>
              <a:rPr lang="es-MX" sz="2400" b="1" i="0" dirty="0" err="1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grid</a:t>
            </a:r>
            <a:r>
              <a:rPr lang="es-MX" sz="2400" b="1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 line)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Ubuntu" panose="020B0504030602030204" pitchFamily="34" charset="0"/>
              </a:rPr>
              <a:t>: Separador horizontal o vertical de las celdas de la cuadrícula.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49;p13">
            <a:extLst>
              <a:ext uri="{FF2B5EF4-FFF2-40B4-BE49-F238E27FC236}">
                <a16:creationId xmlns:a16="http://schemas.microsoft.com/office/drawing/2014/main" id="{0663694A-843A-1674-64D4-5DFF2D301DCD}"/>
              </a:ext>
            </a:extLst>
          </p:cNvPr>
          <p:cNvSpPr/>
          <p:nvPr/>
        </p:nvSpPr>
        <p:spPr>
          <a:xfrm>
            <a:off x="6843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 r="5904"/>
          <a:stretch/>
        </p:blipFill>
        <p:spPr>
          <a:xfrm>
            <a:off x="7039133" y="4314956"/>
            <a:ext cx="5152867" cy="254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a 5">
            <a:extLst>
              <a:ext uri="{FF2B5EF4-FFF2-40B4-BE49-F238E27FC236}">
                <a16:creationId xmlns:a16="http://schemas.microsoft.com/office/drawing/2014/main" id="{3DD04E59-F2D7-184A-1207-41E5F79CF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177618"/>
              </p:ext>
            </p:extLst>
          </p:nvPr>
        </p:nvGraphicFramePr>
        <p:xfrm>
          <a:off x="2708787" y="1598946"/>
          <a:ext cx="6788111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2121">
                  <a:extLst>
                    <a:ext uri="{9D8B030D-6E8A-4147-A177-3AD203B41FA5}">
                      <a16:colId xmlns:a16="http://schemas.microsoft.com/office/drawing/2014/main" val="2956578661"/>
                    </a:ext>
                  </a:extLst>
                </a:gridCol>
                <a:gridCol w="4365990">
                  <a:extLst>
                    <a:ext uri="{9D8B030D-6E8A-4147-A177-3AD203B41FA5}">
                      <a16:colId xmlns:a16="http://schemas.microsoft.com/office/drawing/2014/main" val="1978762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Tipo de elemento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Descripción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4041430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err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inline-grid</a:t>
                      </a:r>
                      <a:endParaRPr lang="es-CO" dirty="0">
                        <a:solidFill>
                          <a:srgbClr val="181E4B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Establece una cuadrícula con ítems </a:t>
                      </a:r>
                      <a:r>
                        <a:rPr lang="es-MX" b="1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en línea</a:t>
                      </a:r>
                      <a:r>
                        <a:rPr lang="es-MX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, de forma equivalente a inline-block.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445407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grid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Establece una cuadrícula con ítems </a:t>
                      </a:r>
                      <a:r>
                        <a:rPr lang="es-MX" b="1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en bloque</a:t>
                      </a:r>
                      <a:r>
                        <a:rPr lang="es-MX" dirty="0">
                          <a:solidFill>
                            <a:srgbClr val="181E4B"/>
                          </a:solidFill>
                          <a:effectLst/>
                          <a:latin typeface="Ubuntu" panose="020B0504030602030204" pitchFamily="34" charset="0"/>
                        </a:rPr>
                        <a:t>, de forma equivalente a block.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3244318847"/>
                  </a:ext>
                </a:extLst>
              </a:tr>
            </a:tbl>
          </a:graphicData>
        </a:graphic>
      </p:graphicFrame>
      <p:sp>
        <p:nvSpPr>
          <p:cNvPr id="6" name="Google Shape;120;p4">
            <a:extLst>
              <a:ext uri="{FF2B5EF4-FFF2-40B4-BE49-F238E27FC236}">
                <a16:creationId xmlns:a16="http://schemas.microsoft.com/office/drawing/2014/main" id="{020F90C9-3686-3DFD-9AD5-305027C296BB}"/>
              </a:ext>
            </a:extLst>
          </p:cNvPr>
          <p:cNvSpPr txBox="1"/>
          <p:nvPr/>
        </p:nvSpPr>
        <p:spPr>
          <a:xfrm>
            <a:off x="578459" y="397102"/>
            <a:ext cx="226449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 err="1">
                <a:solidFill>
                  <a:schemeClr val="lt1"/>
                </a:solidFill>
                <a:latin typeface="Ubuntu"/>
                <a:sym typeface="Ubuntu"/>
              </a:rPr>
              <a:t>Grid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E9D2FD4-0AE3-1BB8-5B75-13FF5DE5AAF1}"/>
              </a:ext>
            </a:extLst>
          </p:cNvPr>
          <p:cNvSpPr txBox="1"/>
          <p:nvPr/>
        </p:nvSpPr>
        <p:spPr>
          <a:xfrm>
            <a:off x="578459" y="966448"/>
            <a:ext cx="2749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Propiedades</a:t>
            </a:r>
          </a:p>
        </p:txBody>
      </p:sp>
      <p:graphicFrame>
        <p:nvGraphicFramePr>
          <p:cNvPr id="10" name="Tabla 12">
            <a:extLst>
              <a:ext uri="{FF2B5EF4-FFF2-40B4-BE49-F238E27FC236}">
                <a16:creationId xmlns:a16="http://schemas.microsoft.com/office/drawing/2014/main" id="{D0B4B0F9-CEA3-D577-93B1-2149FC686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553932"/>
              </p:ext>
            </p:extLst>
          </p:nvPr>
        </p:nvGraphicFramePr>
        <p:xfrm>
          <a:off x="2038842" y="3931952"/>
          <a:ext cx="8127999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50752037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9861803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40084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b="1" dirty="0">
                          <a:solidFill>
                            <a:srgbClr val="FFFFFF"/>
                          </a:solidFill>
                          <a:effectLst/>
                        </a:rPr>
                        <a:t>Propiedad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FFFFFF"/>
                          </a:solidFill>
                          <a:effectLst/>
                        </a:rPr>
                        <a:t>Valor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 b="1">
                          <a:solidFill>
                            <a:srgbClr val="FFFFFF"/>
                          </a:solidFill>
                          <a:effectLst/>
                        </a:rPr>
                        <a:t>Descripción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360388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</a:rPr>
                        <a:t>grid-template-columns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</a:rPr>
                        <a:t>[</a:t>
                      </a:r>
                      <a:r>
                        <a:rPr lang="es-CO" b="0" i="0" u="none" strike="noStrike">
                          <a:effectLst/>
                          <a:latin typeface="var(--code-font)"/>
                        </a:rPr>
                        <a:t>col1</a:t>
                      </a:r>
                      <a:r>
                        <a:rPr lang="es-CO">
                          <a:effectLst/>
                        </a:rPr>
                        <a:t>] [</a:t>
                      </a:r>
                      <a:r>
                        <a:rPr lang="es-CO" b="0" i="0" u="none" strike="noStrike">
                          <a:effectLst/>
                          <a:latin typeface="var(--code-font)"/>
                        </a:rPr>
                        <a:t>col2</a:t>
                      </a:r>
                      <a:r>
                        <a:rPr lang="es-CO">
                          <a:effectLst/>
                        </a:rPr>
                        <a:t>] ...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effectLst/>
                        </a:rPr>
                        <a:t>Establece el  SIZE de cada columna (</a:t>
                      </a:r>
                      <a:r>
                        <a:rPr lang="es-MX" b="0" i="0" u="none" strike="noStrike" dirty="0">
                          <a:effectLst/>
                          <a:latin typeface="var(--code-font)"/>
                        </a:rPr>
                        <a:t>col 1, col 2...</a:t>
                      </a:r>
                      <a:r>
                        <a:rPr lang="es-MX" dirty="0">
                          <a:effectLst/>
                        </a:rPr>
                        <a:t>).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449157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</a:rPr>
                        <a:t>grid-template-rows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effectLst/>
                        </a:rPr>
                        <a:t>[</a:t>
                      </a:r>
                      <a:r>
                        <a:rPr lang="es-CO" b="0" i="0" u="none" strike="noStrike">
                          <a:effectLst/>
                          <a:latin typeface="var(--code-font)"/>
                        </a:rPr>
                        <a:t>fila1</a:t>
                      </a:r>
                      <a:r>
                        <a:rPr lang="es-CO">
                          <a:effectLst/>
                        </a:rPr>
                        <a:t>] [</a:t>
                      </a:r>
                      <a:r>
                        <a:rPr lang="es-CO" b="0" i="0" u="none" strike="noStrike">
                          <a:effectLst/>
                          <a:latin typeface="var(--code-font)"/>
                        </a:rPr>
                        <a:t>fila2</a:t>
                      </a:r>
                      <a:r>
                        <a:rPr lang="es-CO">
                          <a:effectLst/>
                        </a:rPr>
                        <a:t>] ...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effectLst/>
                        </a:rPr>
                        <a:t>Establece el SIZE de cada fila (</a:t>
                      </a:r>
                      <a:r>
                        <a:rPr lang="es-MX" b="0" i="0" u="none" strike="noStrike" dirty="0">
                          <a:effectLst/>
                          <a:latin typeface="var(--code-font)"/>
                        </a:rPr>
                        <a:t>fila 1, fila 2...</a:t>
                      </a:r>
                      <a:r>
                        <a:rPr lang="es-MX" dirty="0">
                          <a:effectLst/>
                        </a:rPr>
                        <a:t>).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225348437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9;p13">
            <a:extLst>
              <a:ext uri="{FF2B5EF4-FFF2-40B4-BE49-F238E27FC236}">
                <a16:creationId xmlns:a16="http://schemas.microsoft.com/office/drawing/2014/main" id="{27E49D69-F9D7-C2B8-7351-520AE64C3C5D}"/>
              </a:ext>
            </a:extLst>
          </p:cNvPr>
          <p:cNvSpPr/>
          <p:nvPr/>
        </p:nvSpPr>
        <p:spPr>
          <a:xfrm>
            <a:off x="-297959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12"/>
          <p:cNvPicPr preferRelativeResize="0"/>
          <p:nvPr/>
        </p:nvPicPr>
        <p:blipFill rotWithShape="1">
          <a:blip r:embed="rId3">
            <a:alphaModFix/>
          </a:blip>
          <a:srcRect t="753" r="68704"/>
          <a:stretch/>
        </p:blipFill>
        <p:spPr>
          <a:xfrm>
            <a:off x="7315630" y="0"/>
            <a:ext cx="48763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C265336-3D75-F4B3-1FFE-1F0573865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49" y="2224940"/>
            <a:ext cx="4523463" cy="1848296"/>
          </a:xfrm>
          <a:prstGeom prst="rect">
            <a:avLst/>
          </a:prstGeom>
        </p:spPr>
      </p:pic>
      <p:sp>
        <p:nvSpPr>
          <p:cNvPr id="4" name="Google Shape;120;p4">
            <a:extLst>
              <a:ext uri="{FF2B5EF4-FFF2-40B4-BE49-F238E27FC236}">
                <a16:creationId xmlns:a16="http://schemas.microsoft.com/office/drawing/2014/main" id="{3DDCFED1-5265-007F-A37F-55AE79D0D56D}"/>
              </a:ext>
            </a:extLst>
          </p:cNvPr>
          <p:cNvSpPr txBox="1"/>
          <p:nvPr/>
        </p:nvSpPr>
        <p:spPr>
          <a:xfrm>
            <a:off x="578459" y="397102"/>
            <a:ext cx="226449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dirty="0" err="1">
                <a:solidFill>
                  <a:schemeClr val="lt1"/>
                </a:solidFill>
                <a:latin typeface="Ubuntu"/>
                <a:sym typeface="Ubuntu"/>
              </a:rPr>
              <a:t>Grid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F57C59-DD55-CD85-A67D-392DBCB56680}"/>
              </a:ext>
            </a:extLst>
          </p:cNvPr>
          <p:cNvSpPr txBox="1"/>
          <p:nvPr/>
        </p:nvSpPr>
        <p:spPr>
          <a:xfrm>
            <a:off x="578459" y="966448"/>
            <a:ext cx="2749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bg1"/>
                </a:solidFill>
                <a:latin typeface="Ubuntu" panose="020B0504030602030204" pitchFamily="34" charset="0"/>
              </a:rPr>
              <a:t>Filas y columnas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0AB9C4D-897D-EA40-CDDA-60DD4C244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7079" y="1166503"/>
            <a:ext cx="5702303" cy="459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r="9183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5DEDC1F4-45AB-49AE-6A29-FD50D48CB652}"/>
              </a:ext>
            </a:extLst>
          </p:cNvPr>
          <p:cNvSpPr txBox="1"/>
          <p:nvPr/>
        </p:nvSpPr>
        <p:spPr>
          <a:xfrm>
            <a:off x="578459" y="397102"/>
            <a:ext cx="3462736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 err="1">
                <a:solidFill>
                  <a:srgbClr val="181E4B"/>
                </a:solidFill>
                <a:latin typeface="Ubuntu"/>
                <a:ea typeface="Arial"/>
                <a:cs typeface="Arial"/>
                <a:sym typeface="Ubuntu"/>
              </a:rPr>
              <a:t>Grid</a:t>
            </a:r>
            <a:endParaRPr sz="1400" b="0" i="0" u="none" strike="noStrike" cap="none" dirty="0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C621EF-1FCC-1ADB-DFA6-454E22E56DEF}"/>
              </a:ext>
            </a:extLst>
          </p:cNvPr>
          <p:cNvSpPr txBox="1"/>
          <p:nvPr/>
        </p:nvSpPr>
        <p:spPr>
          <a:xfrm>
            <a:off x="578458" y="966448"/>
            <a:ext cx="3874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Unidad fracción restante (</a:t>
            </a:r>
            <a:r>
              <a:rPr lang="es-CO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fr</a:t>
            </a:r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053DA10-F050-DB8A-8C58-417B55299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459" y="2596341"/>
            <a:ext cx="4657956" cy="16971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1BCFC03-FF5E-5A2D-A526-815DD976B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6347" y="1254336"/>
            <a:ext cx="6797347" cy="42653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r="9183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0;p4">
            <a:extLst>
              <a:ext uri="{FF2B5EF4-FFF2-40B4-BE49-F238E27FC236}">
                <a16:creationId xmlns:a16="http://schemas.microsoft.com/office/drawing/2014/main" id="{FC287351-C5CE-01E7-85E6-7364D1F75C8B}"/>
              </a:ext>
            </a:extLst>
          </p:cNvPr>
          <p:cNvSpPr txBox="1"/>
          <p:nvPr/>
        </p:nvSpPr>
        <p:spPr>
          <a:xfrm>
            <a:off x="578458" y="397102"/>
            <a:ext cx="644519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rgbClr val="181E4B"/>
                </a:solidFill>
                <a:latin typeface="Ubuntu"/>
                <a:ea typeface="Arial"/>
                <a:cs typeface="Arial"/>
                <a:sym typeface="Ubuntu"/>
              </a:rPr>
              <a:t>Profundidad (capas)</a:t>
            </a:r>
            <a:endParaRPr sz="1400" b="0" i="0" u="none" strike="noStrike" cap="none" dirty="0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79139B-BAB9-AAD0-1511-298B18B5B991}"/>
              </a:ext>
            </a:extLst>
          </p:cNvPr>
          <p:cNvSpPr txBox="1"/>
          <p:nvPr/>
        </p:nvSpPr>
        <p:spPr>
          <a:xfrm>
            <a:off x="578458" y="966448"/>
            <a:ext cx="3675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rgbClr val="181E4B"/>
                </a:solidFill>
                <a:latin typeface="Ubuntu" panose="020B0504030602030204" pitchFamily="34" charset="0"/>
              </a:rPr>
              <a:t>Z-index:15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AAB634-C842-8672-F350-38858B0B59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0874" y="2451009"/>
            <a:ext cx="5693958" cy="28343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67A89F5-4846-08B6-CBBF-62F2BBB23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831" y="2539074"/>
            <a:ext cx="5931169" cy="274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921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Riw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B5CFF"/>
      </a:accent1>
      <a:accent2>
        <a:srgbClr val="5ACBA3"/>
      </a:accent2>
      <a:accent3>
        <a:srgbClr val="E5CA51"/>
      </a:accent3>
      <a:accent4>
        <a:srgbClr val="E9A1FC"/>
      </a:accent4>
      <a:accent5>
        <a:srgbClr val="FE654F"/>
      </a:accent5>
      <a:accent6>
        <a:srgbClr val="171E4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19893</TotalTime>
  <Words>1031</Words>
  <Application>Microsoft Office PowerPoint</Application>
  <PresentationFormat>Panorámica</PresentationFormat>
  <Paragraphs>170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Ubuntu Light</vt:lpstr>
      <vt:lpstr>Wingdings</vt:lpstr>
      <vt:lpstr>Arial</vt:lpstr>
      <vt:lpstr>Ubuntu</vt:lpstr>
      <vt:lpstr>Calibri</vt:lpstr>
      <vt:lpstr>var(--code-font)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Alejandra Maria Martinez Ocampo</dc:creator>
  <cp:lastModifiedBy>User</cp:lastModifiedBy>
  <cp:revision>29</cp:revision>
  <dcterms:created xsi:type="dcterms:W3CDTF">2023-04-19T20:56:41Z</dcterms:created>
  <dcterms:modified xsi:type="dcterms:W3CDTF">2023-11-07T15:57:56Z</dcterms:modified>
</cp:coreProperties>
</file>